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D24E3-550C-4863-B817-59802CC3B35D}" type="datetimeFigureOut">
              <a:rPr lang="ru-RU" smtClean="0"/>
              <a:pPr/>
              <a:t>30.11.2021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CCA90-D711-4035-95D0-AFCF6160592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smtClean="0"/>
          </a:p>
        </p:txBody>
      </p:sp>
      <p:sp>
        <p:nvSpPr>
          <p:cNvPr id="4" name="Номер слайда 3"/>
          <p:cNvSpPr>
            <a:spLocks noGrp="1"/>
          </p:cNvSpPr>
          <p:nvPr>
            <p:ph type="sldNum" sz="quarter" idx="10"/>
          </p:nvPr>
        </p:nvSpPr>
        <p:spPr/>
        <p:txBody>
          <a:bodyPr/>
          <a:lstStyle/>
          <a:p>
            <a:fld id="{97CCCA90-D711-4035-95D0-AFCF6160592D}"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descr="C:\Users\Admin\Desktop\koshka_s_sobakoy.jpg"/>
          <p:cNvPicPr>
            <a:picLocks noChangeAspect="1" noChangeArrowheads="1"/>
          </p:cNvPicPr>
          <p:nvPr/>
        </p:nvPicPr>
        <p:blipFill>
          <a:blip r:embed="rId3"/>
          <a:srcRect/>
          <a:stretch>
            <a:fillRect/>
          </a:stretch>
        </p:blipFill>
        <p:spPr bwMode="auto">
          <a:xfrm>
            <a:off x="0" y="0"/>
            <a:ext cx="9144000" cy="6858000"/>
          </a:xfrm>
          <a:prstGeom prst="rect">
            <a:avLst/>
          </a:prstGeom>
          <a:ln>
            <a:noFill/>
          </a:ln>
          <a:effectLst>
            <a:softEdge rad="112500"/>
          </a:effectLst>
        </p:spPr>
      </p:pic>
      <p:sp>
        <p:nvSpPr>
          <p:cNvPr id="9" name="TextBox 8"/>
          <p:cNvSpPr txBox="1"/>
          <p:nvPr/>
        </p:nvSpPr>
        <p:spPr>
          <a:xfrm>
            <a:off x="1214414" y="428604"/>
            <a:ext cx="4953407" cy="1015663"/>
          </a:xfrm>
          <a:prstGeom prst="rect">
            <a:avLst/>
          </a:prstGeom>
          <a:noFill/>
        </p:spPr>
        <p:txBody>
          <a:bodyPr wrap="square" rtlCol="0">
            <a:spAutoFit/>
          </a:bodyPr>
          <a:lstStyle/>
          <a:p>
            <a:r>
              <a:rPr lang="ru-RU" sz="3200" i="1" dirty="0" smtClean="0">
                <a:solidFill>
                  <a:schemeClr val="bg1"/>
                </a:solidFill>
              </a:rPr>
              <a:t>Кормить или не кормить?</a:t>
            </a:r>
            <a:endParaRPr lang="ru-RU" sz="3200" dirty="0" smtClean="0">
              <a:solidFill>
                <a:schemeClr val="bg1"/>
              </a:solidFill>
            </a:endParaRPr>
          </a:p>
          <a:p>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b="1" dirty="0" smtClean="0"/>
              <a:t>Подальше от людей</a:t>
            </a:r>
            <a:r>
              <a:rPr lang="ru-RU" dirty="0" smtClean="0"/>
              <a:t/>
            </a:r>
            <a:br>
              <a:rPr lang="ru-RU" dirty="0" smtClean="0"/>
            </a:br>
            <a:endParaRPr lang="ru-RU" dirty="0"/>
          </a:p>
        </p:txBody>
      </p:sp>
      <p:sp>
        <p:nvSpPr>
          <p:cNvPr id="3" name="Содержимое 2"/>
          <p:cNvSpPr>
            <a:spLocks noGrp="1"/>
          </p:cNvSpPr>
          <p:nvPr>
            <p:ph idx="1"/>
          </p:nvPr>
        </p:nvSpPr>
        <p:spPr>
          <a:ln>
            <a:prstDash val="sysDash"/>
          </a:ln>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ru-RU" dirty="0" smtClean="0"/>
              <a:t>Если вам небезразлична судьба бездомных животных и вы хотите помочь им, то делать это надо так, чтобы не мешать другим людям и не создавать опасных ситуаций. </a:t>
            </a:r>
          </a:p>
          <a:p>
            <a:r>
              <a:rPr lang="ru-RU" dirty="0" smtClean="0"/>
              <a:t>Подкармливать их необходимо в одном и том же постоянном месте – подальше от дорог и тротуаров, детских площадок и других мест, где проходят много людей. Разумно будет оставить там записку с указанием времени кормления, смены порции воды, уборки, а также даты профилактических мероприятий от болезней и паразитов.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b="1" dirty="0" smtClean="0"/>
              <a:t>Правила гуманности</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757757"/>
          </a:xfrm>
          <a:ln>
            <a:prstDash val="sysDash"/>
          </a:ln>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fontAlgn="t"/>
            <a:r>
              <a:rPr lang="ru-RU" dirty="0" smtClean="0"/>
              <a:t>На улице удобнее всего подкармливать собак и кошек сухим кормом, но хорошего качества – с учётом вида животного и его возраста. Обязательно надо поставить рядом миску с водой. Можно кормить животных и натуральными продуктами. Но, конечно, это не должны быть кости (особенно рыбные и трубчатые птичьи – их поедание может привести к закупорке желудочно-кишечного тракта или перфорации его стенок) либо испорченные пищевые отходы. В рацион должны входить сырое или отварное мясо (кроме свинины), субпродукты, овощи (морковь, капуста, тыква, кабачки, свёкла, огурцы), крупы (ячневая, овсяная, гречневая, рисовая, перловая, пшённая), молочные продукты (нежирный творог, простокваша). 1–2 раза в неделю можно давать яйца, рыбу без костей, печень и т.п.</a:t>
            </a:r>
          </a:p>
          <a:p>
            <a:pPr fontAlgn="t">
              <a:buNone/>
            </a:pPr>
            <a:r>
              <a:rPr lang="ru-RU" b="1" cap="all" dirty="0" smtClean="0"/>
              <a:t>СОВЕТ</a:t>
            </a:r>
            <a:endParaRPr lang="ru-RU" dirty="0" smtClean="0"/>
          </a:p>
          <a:p>
            <a:pPr fontAlgn="t"/>
            <a:r>
              <a:rPr lang="ru-RU" dirty="0" smtClean="0"/>
              <a:t>Если животные остаются жить рядом с вами, постарайтесь позаботиться и об их прививках от бешенства, обработке от глистов, блох и клещей, а также принять меры по предотвращению разрастания стаи (путём кастрации как минимум самок).</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b="1" dirty="0" smtClean="0"/>
              <a:t>С точки зрения закона</a:t>
            </a:r>
            <a:r>
              <a:rPr lang="ru-RU" dirty="0" smtClean="0"/>
              <a:t/>
            </a:r>
            <a:br>
              <a:rPr lang="ru-RU" dirty="0" smtClean="0"/>
            </a:br>
            <a:endParaRPr lang="ru-RU" dirty="0"/>
          </a:p>
        </p:txBody>
      </p:sp>
      <p:sp>
        <p:nvSpPr>
          <p:cNvPr id="3" name="Содержимое 2"/>
          <p:cNvSpPr>
            <a:spLocks noGrp="1"/>
          </p:cNvSpPr>
          <p:nvPr>
            <p:ph idx="1"/>
          </p:nvPr>
        </p:nvSpPr>
        <p:spPr>
          <a:ln>
            <a:prstDash val="sysDash"/>
          </a:ln>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endParaRPr lang="ru-RU" dirty="0" smtClean="0"/>
          </a:p>
          <a:p>
            <a:r>
              <a:rPr lang="ru-RU" dirty="0" smtClean="0"/>
              <a:t>Подкармливать или нет бездомных животных – вопрос сложный. Дискуссии по этому поводу не утихают. Во многих странах эта проблема решена на законодательном уровне и населению запрещено делать это из соображений санитарии. Кроме того, бродячие собаки нередко бывают агрессивны. </a:t>
            </a:r>
          </a:p>
          <a:p>
            <a:r>
              <a:rPr lang="ru-RU" dirty="0" smtClean="0"/>
              <a:t>При появлении рядом с вашим жильём бездомного животного разумнее всего сначала попытаться найти его владельца. Если хозяин не найдётся, можно сообщить в местные приюты и службы отлова с целью помещения животного в приют. Этот шаг будет способствовать решению многих вопросов: снижению численности бездомных собак и кошек, устранению возможности покусов людей и их питомцев, предотвращению случаев издевательства над животными со стороны людей, профилактике заболеваний. </a:t>
            </a:r>
          </a:p>
          <a:p>
            <a:r>
              <a:rPr lang="ru-RU" dirty="0" smtClean="0"/>
              <a:t>Отлов выполняется бесплатно.</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t> Нужно ли вообще кормить животное </a:t>
            </a:r>
            <a:endParaRPr lang="ru-RU" dirty="0"/>
          </a:p>
        </p:txBody>
      </p:sp>
      <p:sp>
        <p:nvSpPr>
          <p:cNvPr id="3" name="Содержимое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r>
              <a:rPr lang="ru-RU" dirty="0" smtClean="0"/>
              <a:t>Согласимся, что проблему контроля бездомных животных их кормление действительно не решит. Но хочется напомнить о понятиях, которые должны лежать в основе всех помогающих организаций и в принципе воспитанных людей - это человечность и милосердие. </a:t>
            </a:r>
          </a:p>
          <a:p>
            <a:r>
              <a:rPr lang="ru-RU" dirty="0" smtClean="0"/>
              <a:t>Не будет гуманным и развитым общество, где не принято кормить голодных. Рассматривать этот поступок как решение/</a:t>
            </a:r>
            <a:r>
              <a:rPr lang="ru-RU" dirty="0" err="1" smtClean="0"/>
              <a:t>нерешение</a:t>
            </a:r>
            <a:r>
              <a:rPr lang="ru-RU" dirty="0" smtClean="0"/>
              <a:t> проблемы бездомных и не нужно, но можно рассматривать его как первый шаг к её решению. </a:t>
            </a:r>
          </a:p>
          <a:p>
            <a:r>
              <a:rPr lang="ru-RU" dirty="0" smtClean="0"/>
              <a:t>Сытые, не истощённые животные имеют меньше рисков заболеть и не будут разносить инфекции, не станут озлобленными из-за дефицита пищи. Проблему размножения при этом можно и нужно решать стерилизацией. </a:t>
            </a:r>
          </a:p>
          <a:p>
            <a:r>
              <a:rPr lang="ru-RU" dirty="0" smtClean="0"/>
              <a:t>Диких (не социализированных, не ручных) особей уместно не возвращать на место обитания, оставив в приюте, продолжая их кормить, социализировать и искать им ответственных хозяев.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style>
          <a:lnRef idx="1">
            <a:schemeClr val="accent6"/>
          </a:lnRef>
          <a:fillRef idx="2">
            <a:schemeClr val="accent6"/>
          </a:fillRef>
          <a:effectRef idx="1">
            <a:schemeClr val="accent6"/>
          </a:effectRef>
          <a:fontRef idx="minor">
            <a:schemeClr val="dk1"/>
          </a:fontRef>
        </p:style>
        <p:txBody>
          <a:bodyPr>
            <a:normAutofit/>
          </a:bodyPr>
          <a:lstStyle/>
          <a:p>
            <a:pPr algn="r"/>
            <a:r>
              <a:rPr lang="ru-RU" sz="2000" dirty="0" smtClean="0"/>
              <a:t/>
            </a:r>
            <a:br>
              <a:rPr lang="ru-RU" sz="2000" dirty="0" smtClean="0"/>
            </a:br>
            <a:r>
              <a:rPr lang="ru-RU" sz="2000" dirty="0" smtClean="0"/>
              <a:t/>
            </a:r>
            <a:br>
              <a:rPr lang="ru-RU" sz="2000" dirty="0" smtClean="0"/>
            </a:br>
            <a:r>
              <a:rPr lang="ru-RU" sz="2000" dirty="0" smtClean="0"/>
              <a:t> </a:t>
            </a:r>
            <a:r>
              <a:rPr lang="ru-RU" sz="2700" dirty="0" smtClean="0"/>
              <a:t>А вот теперь </a:t>
            </a:r>
            <a:br>
              <a:rPr lang="ru-RU" sz="2700" dirty="0" smtClean="0"/>
            </a:br>
            <a:r>
              <a:rPr lang="ru-RU" sz="2700" dirty="0" smtClean="0"/>
              <a:t>о тех животных, которые бегут </a:t>
            </a:r>
            <a:br>
              <a:rPr lang="ru-RU" sz="2700" dirty="0" smtClean="0"/>
            </a:br>
            <a:r>
              <a:rPr lang="ru-RU" sz="2700" dirty="0" smtClean="0"/>
              <a:t>за покормившим их человеком. </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Нужно понимать, что такое поведение не характерно для не социализированной кошки или собаки, которая выросла и живет на улице. Если животное бежит за человеком, значит, оно ищет у него поддержки и скорее всего было домашним, прежде чем оказаться на улице. Такие животные больше всего рискуют и имеют наименьший шанс выжить на улице. Им совершенно точно нужна помощь людей. Таких животных нужно забирать с улиц и искать им дом, потому что это не уличные животные, а оказавшиеся в сложной ситуации домашние питомцы.</a:t>
            </a:r>
            <a:r>
              <a:rPr lang="ru-RU" dirty="0" smtClean="0"/>
              <a:t/>
            </a:r>
            <a:br>
              <a:rPr lang="ru-RU" dirty="0" smtClean="0"/>
            </a:br>
            <a:endParaRPr lang="ru-RU" dirty="0"/>
          </a:p>
        </p:txBody>
      </p:sp>
      <p:pic>
        <p:nvPicPr>
          <p:cNvPr id="4" name="Содержимое 3" descr="788798.jpg"/>
          <p:cNvPicPr>
            <a:picLocks noGrp="1" noChangeAspect="1"/>
          </p:cNvPicPr>
          <p:nvPr>
            <p:ph idx="1"/>
          </p:nvPr>
        </p:nvPicPr>
        <p:blipFill>
          <a:blip r:embed="rId2" cstate="print"/>
          <a:stretch>
            <a:fillRect/>
          </a:stretch>
        </p:blipFill>
        <p:spPr>
          <a:xfrm>
            <a:off x="642910" y="428604"/>
            <a:ext cx="2714644" cy="2454261"/>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503</Words>
  <PresentationFormat>Экран (4:3)</PresentationFormat>
  <Paragraphs>20</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Подальше от людей </vt:lpstr>
      <vt:lpstr>Правила гуманности </vt:lpstr>
      <vt:lpstr>С точки зрения закона </vt:lpstr>
      <vt:lpstr> Нужно ли вообще кормить животное </vt:lpstr>
      <vt:lpstr>   А вот теперь  о тех животных, которые бегут  за покормившим их человеком.    Нужно понимать, что такое поведение не характерно для не социализированной кошки или собаки, которая выросла и живет на улице. Если животное бежит за человеком, значит, оно ищет у него поддержки и скорее всего было домашним, прежде чем оказаться на улице. Такие животные больше всего рискуют и имеют наименьший шанс выжить на улице. Им совершенно точно нужна помощь людей. Таких животных нужно забирать с улиц и искать им дом, потому что это не уличные животные, а оказавшиеся в сложной ситуации домашние питомцы.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7</cp:revision>
  <dcterms:created xsi:type="dcterms:W3CDTF">2021-06-21T11:34:30Z</dcterms:created>
  <dcterms:modified xsi:type="dcterms:W3CDTF">2021-11-30T05:56:12Z</dcterms:modified>
</cp:coreProperties>
</file>